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41"/>
  </p:notesMasterIdLst>
  <p:handoutMasterIdLst>
    <p:handoutMasterId r:id="rId42"/>
  </p:handoutMasterIdLst>
  <p:sldIdLst>
    <p:sldId id="274" r:id="rId5"/>
    <p:sldId id="276" r:id="rId6"/>
    <p:sldId id="288" r:id="rId7"/>
    <p:sldId id="570" r:id="rId8"/>
    <p:sldId id="655" r:id="rId9"/>
    <p:sldId id="651" r:id="rId10"/>
    <p:sldId id="657" r:id="rId11"/>
    <p:sldId id="688" r:id="rId12"/>
    <p:sldId id="698" r:id="rId13"/>
    <p:sldId id="689" r:id="rId14"/>
    <p:sldId id="699" r:id="rId15"/>
    <p:sldId id="697" r:id="rId16"/>
    <p:sldId id="692" r:id="rId17"/>
    <p:sldId id="691" r:id="rId18"/>
    <p:sldId id="690" r:id="rId19"/>
    <p:sldId id="696" r:id="rId20"/>
    <p:sldId id="693" r:id="rId21"/>
    <p:sldId id="694" r:id="rId22"/>
    <p:sldId id="695" r:id="rId23"/>
    <p:sldId id="653" r:id="rId24"/>
    <p:sldId id="700" r:id="rId25"/>
    <p:sldId id="701" r:id="rId26"/>
    <p:sldId id="702" r:id="rId27"/>
    <p:sldId id="703" r:id="rId28"/>
    <p:sldId id="704" r:id="rId29"/>
    <p:sldId id="706" r:id="rId30"/>
    <p:sldId id="707" r:id="rId31"/>
    <p:sldId id="708" r:id="rId32"/>
    <p:sldId id="710" r:id="rId33"/>
    <p:sldId id="709" r:id="rId34"/>
    <p:sldId id="711" r:id="rId35"/>
    <p:sldId id="349" r:id="rId36"/>
    <p:sldId id="401" r:id="rId37"/>
    <p:sldId id="306" r:id="rId38"/>
    <p:sldId id="648" r:id="rId39"/>
    <p:sldId id="4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288"/>
          </p14:sldIdLst>
        </p14:section>
        <p14:section name="Intro" id="{BC4A3995-4CED-4320-A673-95328C9C809D}">
          <p14:sldIdLst>
            <p14:sldId id="570"/>
            <p14:sldId id="655"/>
          </p14:sldIdLst>
        </p14:section>
        <p14:section name="Agile Setup" id="{11CFBE9F-CD69-4CCB-B872-1B0CE8382A78}">
          <p14:sldIdLst>
            <p14:sldId id="651"/>
            <p14:sldId id="657"/>
            <p14:sldId id="688"/>
            <p14:sldId id="698"/>
            <p14:sldId id="689"/>
            <p14:sldId id="699"/>
            <p14:sldId id="697"/>
            <p14:sldId id="692"/>
            <p14:sldId id="691"/>
            <p14:sldId id="690"/>
            <p14:sldId id="696"/>
            <p14:sldId id="693"/>
            <p14:sldId id="694"/>
            <p14:sldId id="695"/>
          </p14:sldIdLst>
        </p14:section>
        <p14:section name="Project Management Software" id="{6205A0DB-69B3-4A1B-8A4E-86D95B6D9CEE}">
          <p14:sldIdLst>
            <p14:sldId id="653"/>
            <p14:sldId id="700"/>
            <p14:sldId id="701"/>
            <p14:sldId id="702"/>
            <p14:sldId id="703"/>
            <p14:sldId id="704"/>
            <p14:sldId id="706"/>
            <p14:sldId id="707"/>
            <p14:sldId id="708"/>
            <p14:sldId id="710"/>
            <p14:sldId id="709"/>
            <p14:sldId id="711"/>
          </p14:sldIdLst>
        </p14:section>
        <p14:section name="Conclusion" id="{10E03AB1-9AA8-4E86-9A64-D741901E50A2}">
          <p14:sldIdLst>
            <p14:sldId id="349"/>
            <p14:sldId id="401"/>
            <p14:sldId id="306"/>
            <p14:sldId id="648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07"/>
  </p:normalViewPr>
  <p:slideViewPr>
    <p:cSldViewPr snapToGrid="0">
      <p:cViewPr>
        <p:scale>
          <a:sx n="81" d="100"/>
          <a:sy n="81" d="100"/>
        </p:scale>
        <p:origin x="758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17.3.2021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/>
              <a:t>© SoftUni – </a:t>
            </a:r>
            <a:r>
              <a:rPr lang="en-US" sz="1100" u="sng">
                <a:hlinkClick r:id="rId2"/>
              </a:rPr>
              <a:t>https://softuni.org</a:t>
            </a:r>
            <a:r>
              <a:rPr lang="en-US" sz="110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/>
              <a:t>© SoftUni – </a:t>
            </a:r>
            <a:r>
              <a:rPr lang="en-US" u="sng"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8930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image" Target="../media/image10.png"/><Relationship Id="rId1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</a:t>
            </a: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3/17/2021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59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FE137F34-2CE6-40F9-94C9-51FD2EA7B660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75000"/>
                    <a:alpha val="1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75000"/>
                  </a:schemeClr>
                </a:solidFill>
              </a14:hiddenLine>
            </a:ext>
          </a:extLst>
        </p:spPr>
        <p:txBody>
          <a:bodyPr vert="horz" wrap="square" lIns="0" tIns="0" rIns="0" bIns="0" rtlCol="0" anchor="ctr" anchorCtr="1">
            <a:spAutoFit/>
          </a:bodyPr>
          <a:lstStyle/>
          <a:p>
            <a:pPr algn="r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  <a:endParaRPr lang="en-US" sz="1200" dirty="0">
              <a:solidFill>
                <a:srgbClr val="FF8C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  <p:sldLayoutId id="2147483693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motion-software.com/" TargetMode="External"/><Relationship Id="rId18" Type="http://schemas.openxmlformats.org/officeDocument/2006/relationships/image" Target="../media/image46.png"/><Relationship Id="rId26" Type="http://schemas.openxmlformats.org/officeDocument/2006/relationships/image" Target="../media/image50.jfif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tek-experts.com/" TargetMode="External"/><Relationship Id="rId7" Type="http://schemas.openxmlformats.org/officeDocument/2006/relationships/hyperlink" Target="https://www.sbtech.com/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s://www.xs-software.com/" TargetMode="External"/><Relationship Id="rId25" Type="http://schemas.openxmlformats.org/officeDocument/2006/relationships/hyperlink" Target="https://www.softwaregroup.com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fif"/><Relationship Id="rId11" Type="http://schemas.openxmlformats.org/officeDocument/2006/relationships/hyperlink" Target="http://smartit.bg/" TargetMode="External"/><Relationship Id="rId24" Type="http://schemas.openxmlformats.org/officeDocument/2006/relationships/image" Target="../media/image4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coca-colahellenic.com/" TargetMode="External"/><Relationship Id="rId23" Type="http://schemas.openxmlformats.org/officeDocument/2006/relationships/hyperlink" Target="https://www.telenor.bg/" TargetMode="External"/><Relationship Id="rId10" Type="http://schemas.openxmlformats.org/officeDocument/2006/relationships/image" Target="../media/image42.png"/><Relationship Id="rId19" Type="http://schemas.openxmlformats.org/officeDocument/2006/relationships/hyperlink" Target="https://www.zuehlke.com/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://www.postbank.bg/" TargetMode="External"/><Relationship Id="rId14" Type="http://schemas.openxmlformats.org/officeDocument/2006/relationships/image" Target="../media/image44.jpeg"/><Relationship Id="rId22" Type="http://schemas.openxmlformats.org/officeDocument/2006/relationships/image" Target="../media/image48.png"/><Relationship Id="rId27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52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55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Setting Up an Agile Project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Software Development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E40C6-94AF-5744-8187-F618563C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662" y="2156479"/>
            <a:ext cx="2985691" cy="28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 - Roadmap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8693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Building the roadmap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9BC24-521F-45D8-A3E2-72CADB4A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12" y="3373676"/>
            <a:ext cx="6934985" cy="30235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CB84F6-649E-4738-A0D1-F6F3FECC2C5D}"/>
              </a:ext>
            </a:extLst>
          </p:cNvPr>
          <p:cNvSpPr/>
          <p:nvPr/>
        </p:nvSpPr>
        <p:spPr>
          <a:xfrm>
            <a:off x="4853746" y="158126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A product roadmap is a plan of action for how a product or solution will evolve over time. Product owners use roadmaps to outline future product functionality and when new features will be released. When used in agile development, a roadmap provides crucial context for the team's everyday work and should be responsive to shifts in the competitive landscape.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0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 - Release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8693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Built around short-term sprints with the goal of regularly and consistently releasing usable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High-level timetable for each release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 prioritization by release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9BC24-521F-45D8-A3E2-72CADB4A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12" y="3373676"/>
            <a:ext cx="6934985" cy="30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8693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Agile project plan is divided into releases and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 Stories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Acceptance Criteria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8E858-E583-40B1-8C6D-390B0F05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24" y="3091992"/>
            <a:ext cx="8850377" cy="34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ABA953-52C4-44E0-ADE0-D2BC380E9209}"/>
              </a:ext>
            </a:extLst>
          </p:cNvPr>
          <p:cNvSpPr/>
          <p:nvPr/>
        </p:nvSpPr>
        <p:spPr>
          <a:xfrm>
            <a:off x="506931" y="1436990"/>
            <a:ext cx="598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Speed over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Collaborative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Relative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T-shirt size system: XS, S, M, L, XL, XXL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D8D11-836F-42DB-B1FD-6D11A4F8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096" y="2445027"/>
            <a:ext cx="4784316" cy="38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Iteration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of the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Operational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 improvements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70D9-93E8-4C29-B522-4C48BE1C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9" y="1776205"/>
            <a:ext cx="4467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Iteration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Macro to micro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Iteration backlog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Iteration 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Iteration tasks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70D9-93E8-4C29-B522-4C48BE1C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9" y="1776205"/>
            <a:ext cx="4467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8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Iteration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task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Assign tasks to team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Clear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Progress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70D9-93E8-4C29-B522-4C48BE1C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9" y="1776205"/>
            <a:ext cx="4467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and Success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Key elements of success of the sprint: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Stand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Effective Communication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Measurement</a:t>
            </a:r>
          </a:p>
          <a:p>
            <a:endParaRPr lang="en-US" sz="2400" dirty="0"/>
          </a:p>
          <a:p>
            <a:r>
              <a:rPr lang="en-US" sz="2400" i="1" dirty="0"/>
              <a:t>What did I do yesterday?</a:t>
            </a:r>
          </a:p>
          <a:p>
            <a:r>
              <a:rPr lang="en-US" sz="2400" i="1" dirty="0"/>
              <a:t>What will I do today?</a:t>
            </a:r>
          </a:p>
          <a:p>
            <a:r>
              <a:rPr lang="en-US" sz="2400" i="1" dirty="0"/>
              <a:t>Do I have any problems or concerns?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70D9-93E8-4C29-B522-4C48BE1C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9" y="1776205"/>
            <a:ext cx="4467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Teamwork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Cooperation</a:t>
            </a:r>
          </a:p>
          <a:p>
            <a:endParaRPr lang="en-US" sz="2400" dirty="0"/>
          </a:p>
          <a:p>
            <a:r>
              <a:rPr lang="en-US" sz="2400" dirty="0"/>
              <a:t>“Individuals and interactions over processes and tools.”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70D9-93E8-4C29-B522-4C48BE1C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9" y="1776205"/>
            <a:ext cx="4467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2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Iteration Review and 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 done during the iteration is discussed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Finished increment is shown to the customer or the stakeholders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Collecting feedback from everyone: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Achievements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Impediments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Retrospective session: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What was done well?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What went wrong?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What to improve?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70D9-93E8-4C29-B522-4C48BE1C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9" y="1776205"/>
            <a:ext cx="4467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Homework Questions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Setting Up an Agile Project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Project Management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10ABCEC4-EA54-494A-B14E-9D192E90A0E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en-US" sz="4800" dirty="0"/>
              <a:t>Project Management Software</a:t>
            </a:r>
          </a:p>
        </p:txBody>
      </p:sp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F73BBBA-43D2-46BF-8C79-3434132321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/>
          </a:p>
        </p:txBody>
      </p:sp>
      <p:pic>
        <p:nvPicPr>
          <p:cNvPr id="3076" name="Picture 4" descr="Design Thinking Icon of Colored Outline style - Available in SVG, PNG, EPS,  AI &amp; Icon fonts">
            <a:extLst>
              <a:ext uri="{FF2B5EF4-FFF2-40B4-BE49-F238E27FC236}">
                <a16:creationId xmlns:a16="http://schemas.microsoft.com/office/drawing/2014/main" id="{63E4A1E1-E17A-4F9F-8D5E-E09D8A6E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770" y="942392"/>
            <a:ext cx="3378459" cy="337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8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Management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Project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Project 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 allocation and capacity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Budgeting and monitoring project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Project portfolio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 process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Workflow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Quality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Storing and sharing documentation and project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Creating and publishing project reports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Tracking the actual time spent on project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Analyzing trends and forecasting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Real-time instant messaging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Allows people to communicate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Video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Meetings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Non-verbal communication</a:t>
            </a:r>
          </a:p>
          <a:p>
            <a:endParaRPr lang="en-US" sz="2400" dirty="0"/>
          </a:p>
          <a:p>
            <a:r>
              <a:rPr lang="en-US" sz="2400" dirty="0"/>
              <a:t>Most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Zoom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6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 base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Building a knowledgebase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Document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Record expertise or best practices to 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Information is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5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File-sharing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Collaboration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Save, sync, and share files with your team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used tools: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Dropbox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OneDrive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Google Drive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productivity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Avoid interruptions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 solely on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project management software?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Easily create new projects and tasks from old files and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Modifications to existing projects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Reports and dashboards visualizing project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Real-time progress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Project health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Alerting and notifications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Centralized learnings and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Coordinate tasks and automate 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2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management software 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Centralization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Coordination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Communication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project management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the team use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it be used across departments?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 for transparency and clear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Ease and security for external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features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Real-time collaboration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Sharing and storing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Cost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Ease of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Template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Warning flags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 allocation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Controls and governance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Integration capability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Unique calendars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0000" b="1" dirty="0"/>
              <a:t>#Agile-2021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Have a Question?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28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management software investment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Efficiency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Research and create a detailed comparison of the three project management tools: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Jira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Trello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Focus on advantages, disadvantages and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3CC4-F8F6-4FAB-9B08-836C85BA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53" y="3304347"/>
            <a:ext cx="4630673" cy="28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5" y="1419225"/>
            <a:ext cx="8628882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bg-BG" sz="2400" dirty="0">
                <a:solidFill>
                  <a:schemeClr val="bg2"/>
                </a:solidFill>
              </a:endParaRPr>
            </a:p>
            <a:p>
              <a:endParaRPr lang="bg-BG" sz="2400" dirty="0">
                <a:solidFill>
                  <a:schemeClr val="bg2"/>
                </a:solidFill>
              </a:endParaRPr>
            </a:p>
            <a:p>
              <a:pPr marL="1028700" lvl="1" indent="-571500"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/>
                  </a:solidFill>
                </a:rPr>
                <a:t>Setting Up an Agile Project</a:t>
              </a:r>
            </a:p>
            <a:p>
              <a:pPr marL="1028700" lvl="1" indent="-5715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/>
                  </a:solidFill>
                </a:rPr>
                <a:t>Project Management Software</a:t>
              </a:r>
            </a:p>
            <a:p>
              <a:pPr marL="1028700" lvl="1" indent="-5715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/>
                  </a:solidFill>
                </a:rPr>
                <a:t>Homework</a:t>
              </a:r>
            </a:p>
            <a:p>
              <a:pPr marL="1028700" lvl="1" indent="-571500">
                <a:buFont typeface="Wingdings" panose="05000000000000000000" pitchFamily="2" charset="2"/>
                <a:buChar char="§"/>
              </a:pPr>
              <a:r>
                <a:rPr lang="en-US" sz="2800" dirty="0">
                  <a:solidFill>
                    <a:schemeClr val="bg2"/>
                  </a:solidFill>
                </a:rPr>
                <a:t>Q&amp;A</a:t>
              </a:r>
            </a:p>
            <a:p>
              <a:pPr marL="1028700" lvl="1" indent="-571500">
                <a:buFont typeface="Wingdings" panose="05000000000000000000" pitchFamily="2" charset="2"/>
                <a:buChar char="§"/>
              </a:pPr>
              <a:endParaRPr lang="en-US" sz="2800" dirty="0">
                <a:solidFill>
                  <a:schemeClr val="bg2"/>
                </a:solidFill>
              </a:endParaRPr>
            </a:p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4" r="-2878"/>
          <a:stretch/>
        </p:blipFill>
        <p:spPr>
          <a:xfrm>
            <a:off x="5111631" y="4407698"/>
            <a:ext cx="6140835" cy="9512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204340" y="3339000"/>
            <a:ext cx="4272023" cy="89952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588" r="-7813" b="1819"/>
          <a:stretch/>
        </p:blipFill>
        <p:spPr>
          <a:xfrm>
            <a:off x="1063878" y="2301988"/>
            <a:ext cx="292608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8320122" y="1224899"/>
            <a:ext cx="2926650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4188000" y="2287667"/>
            <a:ext cx="4288364" cy="903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3"/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8841000" y="2304529"/>
            <a:ext cx="1966594" cy="1835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2" name="Picture 1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5838" t="5064" r="4136" b="5064"/>
          <a:stretch/>
        </p:blipFill>
        <p:spPr>
          <a:xfrm>
            <a:off x="1076054" y="3362375"/>
            <a:ext cx="2913904" cy="908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2665" y="1233899"/>
            <a:ext cx="1380716" cy="86465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878" y="1238451"/>
            <a:ext cx="1505139" cy="864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1"/>
          </p:cNvPr>
          <p:cNvPicPr>
            <a:picLocks noChangeAspect="1"/>
          </p:cNvPicPr>
          <p:nvPr/>
        </p:nvPicPr>
        <p:blipFill rotWithShape="1">
          <a:blip r:embed="rId22"/>
          <a:srcRect l="-1097" r="-4528"/>
          <a:stretch/>
        </p:blipFill>
        <p:spPr>
          <a:xfrm>
            <a:off x="4637814" y="1224899"/>
            <a:ext cx="3388735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31802" y="5516785"/>
            <a:ext cx="3214198" cy="8866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25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595012" y="5492060"/>
            <a:ext cx="265176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1063878" y="4407697"/>
            <a:ext cx="3837857" cy="201676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3345" y="1711221"/>
            <a:ext cx="8225314" cy="4149116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434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ECB59-D8B8-3343-B0C3-CE49FD9D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37321"/>
            <a:ext cx="5757224" cy="3538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2"/>
            <a:ext cx="1001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process of planning, creating, testing and deploying a software is called Software Development Life Cycle or SDLC.</a:t>
            </a:r>
            <a:endParaRPr lang="en-BG" sz="2400" dirty="0"/>
          </a:p>
        </p:txBody>
      </p:sp>
    </p:spTree>
    <p:extLst>
      <p:ext uri="{BB962C8B-B14F-4D97-AF65-F5344CB8AC3E}">
        <p14:creationId xmlns:p14="http://schemas.microsoft.com/office/powerpoint/2010/main" val="275985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B28FC467-BD94-408E-AD75-C08CFB0C814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Homework Questions?</a:t>
            </a:r>
          </a:p>
        </p:txBody>
      </p:sp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F8E536B4-8FBC-447A-BF4E-6DAB7B4F2F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/>
          </a:p>
        </p:txBody>
      </p:sp>
      <p:pic>
        <p:nvPicPr>
          <p:cNvPr id="1026" name="Picture 2" descr="Homework - Free education icons">
            <a:extLst>
              <a:ext uri="{FF2B5EF4-FFF2-40B4-BE49-F238E27FC236}">
                <a16:creationId xmlns:a16="http://schemas.microsoft.com/office/drawing/2014/main" id="{99D03AD8-A73C-4971-9214-DA823535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34" y="1385091"/>
            <a:ext cx="2676331" cy="26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4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F7750018-498B-4D07-B6C1-34B4ADE4E2F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088867"/>
            <a:ext cx="10961783" cy="768084"/>
          </a:xfrm>
        </p:spPr>
        <p:txBody>
          <a:bodyPr/>
          <a:lstStyle/>
          <a:p>
            <a:r>
              <a:rPr lang="en-US" sz="4800" dirty="0"/>
              <a:t>Setting Up an Agile Project</a:t>
            </a:r>
          </a:p>
        </p:txBody>
      </p:sp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54433169-D046-473F-8B89-E00CB6D4A6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2050" name="Picture 2" descr="Concept, idea, creative, creativity, innovation icon - Download on  Iconfinder">
            <a:extLst>
              <a:ext uri="{FF2B5EF4-FFF2-40B4-BE49-F238E27FC236}">
                <a16:creationId xmlns:a16="http://schemas.microsoft.com/office/drawing/2014/main" id="{4A003B6B-D642-4BDA-97E0-28E328A72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451" y="1385091"/>
            <a:ext cx="2331098" cy="233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3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a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0" y="1436990"/>
            <a:ext cx="112257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Length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Stakeholder involvement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Project vision and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70D9-93E8-4C29-B522-4C48BE1C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9" y="1776205"/>
            <a:ext cx="4467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0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 Owner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Agile TL / Scrum 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Development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 Analyst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UI/UX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Customer (not really part of the team, but the important part of the process)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70D9-93E8-4C29-B522-4C48BE1C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9" y="1776205"/>
            <a:ext cx="4467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20CC14-C207-41FD-80D8-99E9FB03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DCAB-8FEF-4AE5-83B6-AE997EA51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5C6DF-1B8B-C144-A93D-30B1011DF4BC}"/>
              </a:ext>
            </a:extLst>
          </p:cNvPr>
          <p:cNvSpPr/>
          <p:nvPr/>
        </p:nvSpPr>
        <p:spPr>
          <a:xfrm>
            <a:off x="506931" y="1436990"/>
            <a:ext cx="59833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Coding Standards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(Peer) Code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Pair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Test-driven Development (TDD)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Automated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Continuous Integration and Continuous Delivery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E70D9-93E8-4C29-B522-4C48BE1C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39" y="1776205"/>
            <a:ext cx="44672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1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C18B0EB80FEC43B96FC4929E3ACDFF" ma:contentTypeVersion="8" ma:contentTypeDescription="Create a new document." ma:contentTypeScope="" ma:versionID="6bb60d0f0e9e47938221aa118ad76888">
  <xsd:schema xmlns:xsd="http://www.w3.org/2001/XMLSchema" xmlns:xs="http://www.w3.org/2001/XMLSchema" xmlns:p="http://schemas.microsoft.com/office/2006/metadata/properties" xmlns:ns2="4f985cec-e092-4bcf-a1e1-b816bd0221d8" targetNamespace="http://schemas.microsoft.com/office/2006/metadata/properties" ma:root="true" ma:fieldsID="d81d7665d4e84f7ea38159bca2b592d6" ns2:_="">
    <xsd:import namespace="4f985cec-e092-4bcf-a1e1-b816bd0221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985cec-e092-4bcf-a1e1-b816bd0221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2F4A33-1866-4BB8-8A35-8D6BDFE8D9F5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f985cec-e092-4bcf-a1e1-b816bd0221d8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8A20BEC-F81B-49CD-951D-E62C4BAE77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E7128C-41B5-4DC1-AD10-BC81BBEBE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985cec-e092-4bcf-a1e1-b816bd0221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</TotalTime>
  <Words>906</Words>
  <Application>Microsoft Office PowerPoint</Application>
  <PresentationFormat>Widescreen</PresentationFormat>
  <Paragraphs>247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</vt:lpstr>
      <vt:lpstr>Agile Software Development</vt:lpstr>
      <vt:lpstr>Table of Contents</vt:lpstr>
      <vt:lpstr>Have a Question?</vt:lpstr>
      <vt:lpstr>Refresher</vt:lpstr>
      <vt:lpstr>Homework Questions?</vt:lpstr>
      <vt:lpstr>Setting Up an Agile Project</vt:lpstr>
      <vt:lpstr>Selecting a Project</vt:lpstr>
      <vt:lpstr>Team Formation</vt:lpstr>
      <vt:lpstr>Best Practices</vt:lpstr>
      <vt:lpstr>Planning - Roadmap</vt:lpstr>
      <vt:lpstr>Planning - Release Plan</vt:lpstr>
      <vt:lpstr>Planning</vt:lpstr>
      <vt:lpstr>Estimation</vt:lpstr>
      <vt:lpstr>Iteration Zero</vt:lpstr>
      <vt:lpstr>Iteration Planning</vt:lpstr>
      <vt:lpstr>Iteration Tasks</vt:lpstr>
      <vt:lpstr>Evaluation and Success</vt:lpstr>
      <vt:lpstr>Interaction</vt:lpstr>
      <vt:lpstr>Iteration Review and Demo</vt:lpstr>
      <vt:lpstr>Project Management Software</vt:lpstr>
      <vt:lpstr>Project Management Software</vt:lpstr>
      <vt:lpstr>Real-time instant messaging tool</vt:lpstr>
      <vt:lpstr>Knowledge base tool</vt:lpstr>
      <vt:lpstr>File-sharing tool</vt:lpstr>
      <vt:lpstr>Personal productivity tools</vt:lpstr>
      <vt:lpstr>Why project management software?</vt:lpstr>
      <vt:lpstr>Project management software benefits</vt:lpstr>
      <vt:lpstr>Selecting project management software</vt:lpstr>
      <vt:lpstr>Key features </vt:lpstr>
      <vt:lpstr>Project management software investment</vt:lpstr>
      <vt:lpstr>Homework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Presentation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Krasen Vladimirov KOLEV</cp:lastModifiedBy>
  <cp:revision>58</cp:revision>
  <dcterms:created xsi:type="dcterms:W3CDTF">2018-05-23T13:08:44Z</dcterms:created>
  <dcterms:modified xsi:type="dcterms:W3CDTF">2021-03-17T16:18:04Z</dcterms:modified>
  <cp:category>computer programming;programming;software development;software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0x010100B6C18B0EB80FEC43B96FC4929E3ACDFF</vt:lpwstr>
  </property>
  <property fmtid="{D5CDD505-2E9C-101B-9397-08002B2CF9AE}" pid="3" name="MSIP_Label_d2db9220-a04a-4f06-aab9-80cbe5287fb3_Enabled">
    <vt:lpwstr>True</vt:lpwstr>
  </property>
  <property fmtid="{D5CDD505-2E9C-101B-9397-08002B2CF9AE}" pid="4" name="MSIP_Label_d2db9220-a04a-4f06-aab9-80cbe5287fb3_SiteId">
    <vt:lpwstr>b3f4f7c2-72ce-4192-aba4-d6c7719b5766</vt:lpwstr>
  </property>
  <property fmtid="{D5CDD505-2E9C-101B-9397-08002B2CF9AE}" pid="5" name="MSIP_Label_d2db9220-a04a-4f06-aab9-80cbe5287fb3_Owner">
    <vt:lpwstr>krasenvladimirov.kolev@amadeus.com</vt:lpwstr>
  </property>
  <property fmtid="{D5CDD505-2E9C-101B-9397-08002B2CF9AE}" pid="6" name="MSIP_Label_d2db9220-a04a-4f06-aab9-80cbe5287fb3_SetDate">
    <vt:lpwstr>2021-03-17T14:21:17.6471124Z</vt:lpwstr>
  </property>
  <property fmtid="{D5CDD505-2E9C-101B-9397-08002B2CF9AE}" pid="7" name="MSIP_Label_d2db9220-a04a-4f06-aab9-80cbe5287fb3_Name">
    <vt:lpwstr>Restricted</vt:lpwstr>
  </property>
  <property fmtid="{D5CDD505-2E9C-101B-9397-08002B2CF9AE}" pid="8" name="MSIP_Label_d2db9220-a04a-4f06-aab9-80cbe5287fb3_Application">
    <vt:lpwstr>Microsoft Azure Information Protection</vt:lpwstr>
  </property>
  <property fmtid="{D5CDD505-2E9C-101B-9397-08002B2CF9AE}" pid="9" name="MSIP_Label_d2db9220-a04a-4f06-aab9-80cbe5287fb3_ActionId">
    <vt:lpwstr>19a9c3f2-3c4e-4238-8791-691b8371d3f5</vt:lpwstr>
  </property>
  <property fmtid="{D5CDD505-2E9C-101B-9397-08002B2CF9AE}" pid="10" name="MSIP_Label_d2db9220-a04a-4f06-aab9-80cbe5287fb3_Extended_MSFT_Method">
    <vt:lpwstr>Automatic</vt:lpwstr>
  </property>
  <property fmtid="{D5CDD505-2E9C-101B-9397-08002B2CF9AE}" pid="11" name="Sensitivity">
    <vt:lpwstr>Restricted</vt:lpwstr>
  </property>
</Properties>
</file>